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118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Classeur2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Feuil1!$C$5:$C$21</cx:f>
        <cx:lvl ptCount="17">
          <cx:pt idx="0">Heures de base</cx:pt>
          <cx:pt idx="1">Congés</cx:pt>
          <cx:pt idx="2">Maquetage, coupe mutualisée</cx:pt>
          <cx:pt idx="3">Heures de références</cx:pt>
          <cx:pt idx="4">Non présence</cx:pt>
          <cx:pt idx="5">Formation</cx:pt>
          <cx:pt idx="6">Activité logistique</cx:pt>
          <cx:pt idx="7">MOD MOI</cx:pt>
          <cx:pt idx="8">Développement</cx:pt>
          <cx:pt idx="9">Social</cx:pt>
          <cx:pt idx="10">Heures Bon de Travail = HBT</cx:pt>
          <cx:pt idx="11">CP</cx:pt>
          <cx:pt idx="12">Flex NP</cx:pt>
          <cx:pt idx="13">Flex CDD</cx:pt>
          <cx:pt idx="14">Heures produites internes = HPI</cx:pt>
          <cx:pt idx="15">Heures produites externes = HPE</cx:pt>
          <cx:pt idx="16">Heures produites totales = HPT</cx:pt>
        </cx:lvl>
      </cx:strDim>
      <cx:numDim type="val">
        <cx:f>Feuil1!$D$5:$D$21</cx:f>
        <cx:lvl ptCount="17" formatCode="Standard">
          <cx:pt idx="0">1000</cx:pt>
          <cx:pt idx="1">-100</cx:pt>
          <cx:pt idx="2">-50</cx:pt>
          <cx:pt idx="3">850</cx:pt>
          <cx:pt idx="4">-20</cx:pt>
          <cx:pt idx="5">-20</cx:pt>
          <cx:pt idx="6">-30</cx:pt>
          <cx:pt idx="7">-20</cx:pt>
          <cx:pt idx="8">-10</cx:pt>
          <cx:pt idx="9">-5</cx:pt>
          <cx:pt idx="10">745</cx:pt>
          <cx:pt idx="11">-50</cx:pt>
          <cx:pt idx="12">-20</cx:pt>
          <cx:pt idx="13">-15</cx:pt>
          <cx:pt idx="14">660</cx:pt>
          <cx:pt idx="15">100</cx:pt>
          <cx:pt idx="16">760</cx:pt>
        </cx:lvl>
      </cx:numDim>
    </cx:data>
  </cx:chartData>
  <cx:chart>
    <cx:plotArea>
      <cx:plotAreaRegion>
        <cx:series layoutId="waterfall" uniqueId="{3BAA28E5-7ABD-4FA7-8F67-D3AC0415865B}">
          <cx:dataLabels pos="outEnd">
            <cx:txPr>
              <a:bodyPr vertOverflow="overflow" horzOverflow="overflow" wrap="square" lIns="0" tIns="0" rIns="0" bIns="0"/>
              <a:lstStyle/>
              <a:p>
                <a:pPr algn="ctr" rtl="0">
                  <a:defRPr sz="900" b="0" i="0">
                    <a:solidFill>
                      <a:srgbClr val="595959"/>
                    </a:solidFill>
                    <a:latin typeface="Louis Vuitton" panose="00000500000000000000" pitchFamily="50" charset="0"/>
                    <a:ea typeface="Louis Vuitton" panose="00000500000000000000" pitchFamily="50" charset="0"/>
                    <a:cs typeface="Louis Vuitton" panose="00000500000000000000" pitchFamily="50" charset="0"/>
                  </a:defRPr>
                </a:pPr>
                <a:endParaRPr lang="fr-FR">
                  <a:latin typeface="Louis Vuitton" panose="00000500000000000000" pitchFamily="50" charset="0"/>
                </a:endParaRPr>
              </a:p>
            </cx:txPr>
            <cx:visibility seriesName="0" categoryName="0" value="1"/>
            <cx:separator>, </cx:separator>
          </cx:dataLabels>
          <cx:dataId val="0"/>
          <cx:layoutPr>
            <cx:visibility connectorLines="1"/>
            <cx:subtotals>
              <cx:idx val="0"/>
              <cx:idx val="3"/>
              <cx:idx val="10"/>
              <cx:idx val="14"/>
              <cx:idx val="16"/>
            </cx:subtotals>
          </cx:layoutPr>
        </cx:series>
      </cx:plotAreaRegion>
      <cx:axis id="0">
        <cx:catScaling gapWidth="0.5"/>
        <cx:tickLabels/>
        <cx:txPr>
          <a:bodyPr vertOverflow="overflow" horzOverflow="overflow" wrap="square" lIns="0" tIns="0" rIns="0" bIns="0"/>
          <a:lstStyle/>
          <a:p>
            <a:pPr algn="ctr" rtl="0">
              <a:defRPr sz="900" b="0" i="0">
                <a:solidFill>
                  <a:srgbClr val="595959"/>
                </a:solidFill>
                <a:latin typeface="Louis Vuitton" panose="00000500000000000000" pitchFamily="50" charset="0"/>
                <a:ea typeface="Louis Vuitton" panose="00000500000000000000" pitchFamily="50" charset="0"/>
                <a:cs typeface="Louis Vuitton" panose="00000500000000000000" pitchFamily="50" charset="0"/>
              </a:defRPr>
            </a:pPr>
            <a:endParaRPr lang="fr-FR" sz="900">
              <a:latin typeface="Louis Vuitton" panose="00000500000000000000" pitchFamily="50" charset="0"/>
            </a:endParaRPr>
          </a:p>
        </cx:txPr>
      </cx:axis>
      <cx:axis id="1">
        <cx:valScaling max="1000" min="600"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900" b="0" i="0">
                <a:solidFill>
                  <a:srgbClr val="595959"/>
                </a:solidFill>
                <a:latin typeface="Louis Vuitton" panose="00000500000000000000" pitchFamily="50" charset="0"/>
                <a:ea typeface="Louis Vuitton" panose="00000500000000000000" pitchFamily="50" charset="0"/>
                <a:cs typeface="Louis Vuitton" panose="00000500000000000000" pitchFamily="50" charset="0"/>
              </a:defRPr>
            </a:pPr>
            <a:endParaRPr lang="fr-FR">
              <a:latin typeface="Louis Vuitton" panose="00000500000000000000" pitchFamily="50" charset="0"/>
            </a:endParaRPr>
          </a:p>
        </cx:txPr>
      </cx:axis>
    </cx:plotArea>
    <cx:legend pos="t" align="ctr" overlay="0">
      <cx:txPr>
        <a:bodyPr spcFirstLastPara="1" vertOverflow="ellipsis" horzOverflow="overflow" wrap="square" lIns="0" tIns="0" rIns="0" bIns="0" anchor="ctr" anchorCtr="1"/>
        <a:lstStyle/>
        <a:p>
          <a:pPr algn="ctr" rtl="0">
            <a:defRPr>
              <a:latin typeface="Louis Vuitton" panose="00000500000000000000" pitchFamily="50" charset="0"/>
              <a:ea typeface="Louis Vuitton" panose="00000500000000000000" pitchFamily="50" charset="0"/>
              <a:cs typeface="Louis Vuitton" panose="00000500000000000000" pitchFamily="50" charset="0"/>
            </a:defRPr>
          </a:pPr>
          <a:endParaRPr lang="fr-FR" sz="900" b="0" i="0" u="none" strike="noStrike" baseline="0">
            <a:solidFill>
              <a:sysClr val="windowText" lastClr="000000">
                <a:lumMod val="65000"/>
                <a:lumOff val="35000"/>
              </a:sysClr>
            </a:solidFill>
            <a:latin typeface="Louis Vuitton" panose="00000500000000000000" pitchFamily="50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20195-062A-4C26-8B39-1947A000FAF9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8D692-D9D1-48F4-A245-1705ACA012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633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60F9AF-1078-4278-80D8-AE38FCACCA29}" type="datetime1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F5D673-2C56-4228-9CF1-3E268C97374A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70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4A2A5-861F-4042-9482-0F0F82E59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3DFE824-B1C8-437E-8430-B373FCD7BD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49BBAE-0807-4A8D-B07E-8A240FE94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69A8C0-0F7A-41BA-8611-8D866EF75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2E2D0C-23E0-416F-865C-1A4F3CD9A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88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096875-5829-4817-BD2F-207ABA3A8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B380AE5-05C7-4015-AC3C-1EB37B451A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79ECAE-582C-408A-ACC8-61B103C44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A59921-74FD-45D4-8E2E-EB75ED194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F4312E-757F-4C02-B904-C0461804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36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EC72B5A-50CB-47ED-BE76-04A520A0A5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A134AF9-EDEC-4B11-8530-B54870EBAB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EB3185-886A-4BA4-975A-87D3D2926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367FC6-E7B9-425C-B46C-F6EA8FBF6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2983FB-D06C-42A9-BAC9-C49C671D4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309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114300" y="83771"/>
            <a:ext cx="11239500" cy="434975"/>
          </a:xfrm>
        </p:spPr>
        <p:txBody>
          <a:bodyPr>
            <a:noAutofit/>
          </a:bodyPr>
          <a:lstStyle>
            <a:lvl1pPr>
              <a:defRPr sz="2400" baseline="0">
                <a:solidFill>
                  <a:schemeClr val="accent2">
                    <a:lumMod val="75000"/>
                  </a:schemeClr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</a:lstStyle>
          <a:p>
            <a:r>
              <a:rPr lang="fr-FR"/>
              <a:t>Planification | Nom de la fiche concept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261226" y="6664565"/>
            <a:ext cx="2743200" cy="179998"/>
          </a:xfrm>
          <a:prstGeom prst="rect">
            <a:avLst/>
          </a:prstGeom>
        </p:spPr>
        <p:txBody>
          <a:bodyPr/>
          <a:lstStyle>
            <a:lvl1pPr>
              <a:defRPr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</a:lstStyle>
          <a:p>
            <a:pPr algn="r"/>
            <a:r>
              <a:rPr lang="fr-FR"/>
              <a:t>Version du </a:t>
            </a:r>
            <a:fld id="{7852BB52-5B9D-4479-8AC3-5493E752F5C9}" type="datetime1">
              <a:rPr lang="fr-FR" smtClean="0"/>
              <a:pPr algn="r"/>
              <a:t>23/12/2020</a:t>
            </a:fld>
            <a:endParaRPr lang="fr-FR">
              <a:solidFill>
                <a:schemeClr val="bg1">
                  <a:lumMod val="50000"/>
                </a:schemeClr>
              </a:solidFill>
              <a:latin typeface="Louis Vuitton Global Light" pitchFamily="2" charset="-128"/>
              <a:ea typeface="Louis Vuitton Global Light" pitchFamily="2" charset="-128"/>
              <a:cs typeface="Louis Vuitton Global Light" pitchFamily="2" charset="-128"/>
            </a:endParaRPr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14300" y="602517"/>
            <a:ext cx="11954241" cy="4531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1200" baseline="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  <a:lvl2pPr marL="685800" indent="-228600">
              <a:buFont typeface="Wingdings" panose="05000000000000000000" pitchFamily="2" charset="2"/>
              <a:buChar char="§"/>
              <a:defRPr sz="1600">
                <a:solidFill>
                  <a:schemeClr val="accent6">
                    <a:lumMod val="50000"/>
                  </a:schemeClr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400">
                <a:solidFill>
                  <a:schemeClr val="accent6">
                    <a:lumMod val="50000"/>
                  </a:schemeClr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200">
                <a:solidFill>
                  <a:schemeClr val="accent6">
                    <a:lumMod val="50000"/>
                  </a:schemeClr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200">
                <a:solidFill>
                  <a:schemeClr val="accent6">
                    <a:lumMod val="50000"/>
                  </a:schemeClr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5pPr>
          </a:lstStyle>
          <a:p>
            <a:pPr lvl="0"/>
            <a:r>
              <a:rPr lang="fr-FR"/>
              <a:t>Définition du sujet clé de la fiche en 1 phrase/ligne</a:t>
            </a:r>
          </a:p>
        </p:txBody>
      </p:sp>
    </p:spTree>
    <p:extLst>
      <p:ext uri="{BB962C8B-B14F-4D97-AF65-F5344CB8AC3E}">
        <p14:creationId xmlns:p14="http://schemas.microsoft.com/office/powerpoint/2010/main" val="428613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8CA677-0099-4CA5-9F99-E7DC6D2F4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2D3BE2-8386-478A-8ED0-93D60141D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72324D-E2E3-4311-8DC1-1C6A87FB6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77DCE7-8DE1-4267-99F4-B4E9D3927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585442-80EA-48F7-B0AA-CA25DFE1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10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6B98E2-957F-4307-8669-3A39B311B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312E4F-FB2A-47FB-8FC5-817B9A824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372AD1-AB82-4A84-B42F-A7B09B1BE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41C0E1-4D7C-48AF-B288-CAB95A0D9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B486FA-2AD3-4DC6-A178-DC90E59BE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399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E733AF-31B0-4653-9843-0C256C79E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396AB0-656E-4437-B317-316942F07E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CE515E-E1DA-484D-A0AF-AF8218BCA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AE9564-79B5-485C-B564-3D50C5EE5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E494853-A5A4-496C-8016-2E88562B8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319295-A312-4424-9DA6-94F441ECD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260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E85AB6-54B9-44B7-A799-9122B0EFD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43DCC8-DDFF-4BCB-B2EF-E6AD4D2BA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139DA81-A645-4DAB-AD77-96E273427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FBF224F-CCE9-401E-8A2E-8261815FAE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AD8B82-9899-4920-8FDD-9621B2E2B4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8D9399D-9936-419D-A53B-1C1757198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002120D-3779-4F62-98DB-3069D68EF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84D333-C2CA-4861-AD61-32D1F340D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51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2715A3-233B-49F5-AC93-5088B09BB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E0ED91-AAFB-4457-AFD2-E593BCBF2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3219E0F-F542-428A-A671-5546D4C6A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BE11C4E-D700-4D68-BC8A-69E97A30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94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CEDCCAF-F9C4-497B-BAAA-9376BB4F9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E4ADD0C-070B-4B40-B08A-7223959D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7A13DFE-3EBE-4496-9FCC-7F9D380CC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248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683C71-FD6E-4E10-9DD6-E2C6520CE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74ED70-03A2-4762-9E37-6BAE727F4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D2091F-9B81-453A-8D14-22D284B4A1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3105C0-057D-49AE-8C29-C0D506A77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A97561-B3DA-4E43-AA6E-B3623D776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81C5C4E-AF19-4431-ADBA-D63C44E98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935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80D5C1-987B-46EB-BAF4-5BFADEEE7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C070BBF-904F-4638-93F1-0D5F0B6092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90DE153-4E79-469E-B93A-775C878E5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E72E6B-A801-429E-B2A8-D64A709DB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7105D2-573A-43A8-BBEA-30B8B519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4E9996D-9177-4ACD-83E1-FF0ED4611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312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FE70E4E-77D2-4249-AD27-DD1BCB47D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0DD5C9-30EC-4165-8058-36E52A460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E88141-3A8E-4C95-B2C9-62830615D1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9FEC0-E000-444A-910F-C34C984BEA1D}" type="datetimeFigureOut">
              <a:rPr lang="fr-FR" smtClean="0"/>
              <a:t>23/12/2020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CCFECB-B2A8-4594-B454-E6C1B624F9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CC2F57-05B0-4265-97A6-1763A2D37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D3033-5492-440C-A944-7BB1052AA7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89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10" Type="http://schemas.openxmlformats.org/officeDocument/2006/relationships/image" Target="../media/image6.png"/><Relationship Id="rId4" Type="http://schemas.microsoft.com/office/2014/relationships/chartEx" Target="../charts/chartEx1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contenu 6">
            <a:extLst>
              <a:ext uri="{FF2B5EF4-FFF2-40B4-BE49-F238E27FC236}">
                <a16:creationId xmlns:a16="http://schemas.microsoft.com/office/drawing/2014/main" id="{1190AF4D-9976-46BB-8383-D10E7522C83B}"/>
              </a:ext>
            </a:extLst>
          </p:cNvPr>
          <p:cNvSpPr txBox="1">
            <a:spLocks/>
          </p:cNvSpPr>
          <p:nvPr/>
        </p:nvSpPr>
        <p:spPr>
          <a:xfrm>
            <a:off x="6576260" y="1290251"/>
            <a:ext cx="5516479" cy="5273575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/>
        </p:spPr>
        <p:txBody>
          <a:bodyPr vert="horz" lIns="72000" tIns="72000" rIns="72000" bIns="36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 baseline="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Espace réservé du contenu 6"/>
          <p:cNvSpPr txBox="1">
            <a:spLocks/>
          </p:cNvSpPr>
          <p:nvPr/>
        </p:nvSpPr>
        <p:spPr>
          <a:xfrm>
            <a:off x="122689" y="1295901"/>
            <a:ext cx="6342279" cy="5273575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/>
        </p:spPr>
        <p:txBody>
          <a:bodyPr vert="horz" lIns="72000" tIns="72000" rIns="72000" bIns="36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 baseline="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8100" y="0"/>
            <a:ext cx="12153900" cy="434975"/>
          </a:xfrm>
        </p:spPr>
        <p:txBody>
          <a:bodyPr/>
          <a:lstStyle/>
          <a:p>
            <a:r>
              <a:rPr lang="fr-FR" sz="1800" dirty="0">
                <a:latin typeface="Calibri" panose="020F0502020204030204" pitchFamily="34" charset="0"/>
                <a:ea typeface="Louis Vuitton Global"/>
                <a:cs typeface="Calibri" panose="020F0502020204030204" pitchFamily="34" charset="0"/>
              </a:rPr>
              <a:t>Planification 1.1.5.2| Construire le Chemin Capacitaire| Définition de la capacité Globale| Projeter l’allure |Contre perf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38100" y="454152"/>
            <a:ext cx="11954241" cy="453171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latin typeface="+mn-lt"/>
                <a:cs typeface="Calibri" panose="020F0502020204030204" pitchFamily="34" charset="0"/>
              </a:rPr>
              <a:t>Les HBT étant définies, il convient maintenant de définir les Heures Produites Internes (HPI).</a:t>
            </a:r>
          </a:p>
        </p:txBody>
      </p:sp>
      <p:sp>
        <p:nvSpPr>
          <p:cNvPr id="16" name="Espace réservé de la date 1"/>
          <p:cNvSpPr txBox="1">
            <a:spLocks/>
          </p:cNvSpPr>
          <p:nvPr/>
        </p:nvSpPr>
        <p:spPr>
          <a:xfrm>
            <a:off x="38100" y="6642580"/>
            <a:ext cx="2743200" cy="179998"/>
          </a:xfrm>
          <a:prstGeom prst="rect">
            <a:avLst/>
          </a:prstGeom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lang="fr-FR" sz="1200" kern="1200">
                <a:solidFill>
                  <a:schemeClr val="tx1">
                    <a:tint val="75000"/>
                  </a:schemeClr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Diffusion interne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Louis Vuitton Global Light" pitchFamily="2" charset="-128"/>
              <a:cs typeface="Calibri" panose="020F0502020204030204" pitchFamily="34" charset="0"/>
            </a:endParaRPr>
          </a:p>
        </p:txBody>
      </p:sp>
      <p:sp>
        <p:nvSpPr>
          <p:cNvPr id="50" name="Espace réservé du contenu 6"/>
          <p:cNvSpPr txBox="1">
            <a:spLocks/>
          </p:cNvSpPr>
          <p:nvPr/>
        </p:nvSpPr>
        <p:spPr>
          <a:xfrm>
            <a:off x="122689" y="1079911"/>
            <a:ext cx="2952000" cy="216000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/>
        </p:spPr>
        <p:txBody>
          <a:bodyPr vert="horz" lIns="36000" tIns="0" rIns="0" bIns="0" rtlCol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 baseline="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rPr>
              <a:t>Le </a:t>
            </a:r>
            <a:r>
              <a:rPr lang="fr-FR" sz="1200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c</a:t>
            </a:r>
            <a:r>
              <a:rPr kumimoji="0" lang="fr-FR" sz="12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rPr>
              <a:t>hemin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rPr>
              <a:t> capacitaire chez Louis Vuitton</a:t>
            </a:r>
          </a:p>
        </p:txBody>
      </p:sp>
      <p:sp>
        <p:nvSpPr>
          <p:cNvPr id="121" name="Espace réservé de la date 1"/>
          <p:cNvSpPr txBox="1">
            <a:spLocks/>
          </p:cNvSpPr>
          <p:nvPr/>
        </p:nvSpPr>
        <p:spPr>
          <a:xfrm>
            <a:off x="9334500" y="6664565"/>
            <a:ext cx="2743200" cy="1799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Version du </a:t>
            </a:r>
            <a:fld id="{7852BB52-5B9D-4479-8AC3-5493E752F5C9}" type="datetime1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23/12/2020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Louis Vuitton Global Light" pitchFamily="2" charset="-128"/>
              <a:cs typeface="Calibri" panose="020F050202020403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E89902B-24AD-4F5E-86DB-EA1724DAC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533" y="6683126"/>
            <a:ext cx="14668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contenu 6">
            <a:extLst>
              <a:ext uri="{FF2B5EF4-FFF2-40B4-BE49-F238E27FC236}">
                <a16:creationId xmlns:a16="http://schemas.microsoft.com/office/drawing/2014/main" id="{1CF6A4B3-BCBF-48BB-90E9-3EAC05EEEBC0}"/>
              </a:ext>
            </a:extLst>
          </p:cNvPr>
          <p:cNvSpPr txBox="1">
            <a:spLocks/>
          </p:cNvSpPr>
          <p:nvPr/>
        </p:nvSpPr>
        <p:spPr>
          <a:xfrm>
            <a:off x="6576260" y="1074251"/>
            <a:ext cx="3853601" cy="216000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/>
        </p:spPr>
        <p:txBody>
          <a:bodyPr vert="horz" lIns="36000" tIns="0" rIns="0" bIns="0" rtlCol="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 baseline="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ouis Vuitton Global" pitchFamily="2" charset="-128"/>
                <a:ea typeface="Louis Vuitton Global" pitchFamily="2" charset="-128"/>
                <a:cs typeface="Louis Vuitton Global" pitchFamily="2" charset="-12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rPr>
              <a:t>Remplissage </a:t>
            </a:r>
            <a:r>
              <a:rPr kumimoji="0" lang="fr-FR" sz="12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rPr>
              <a:t>Anaplan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rPr>
              <a:t> : </a:t>
            </a:r>
            <a:r>
              <a:rPr lang="fr-FR" sz="1200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Module 9.4.5 - Impact allure ligne</a:t>
            </a:r>
            <a:endParaRPr kumimoji="0" lang="fr-FR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4" name="Graphique 23">
                <a:extLst>
                  <a:ext uri="{FF2B5EF4-FFF2-40B4-BE49-F238E27FC236}">
                    <a16:creationId xmlns:a16="http://schemas.microsoft.com/office/drawing/2014/main" id="{D59410E0-D142-4F7C-9A03-D0E9F02B1E3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43742635"/>
                  </p:ext>
                </p:extLst>
              </p:nvPr>
            </p:nvGraphicFramePr>
            <p:xfrm>
              <a:off x="203043" y="1369015"/>
              <a:ext cx="2886686" cy="510216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24" name="Graphique 23">
                <a:extLst>
                  <a:ext uri="{FF2B5EF4-FFF2-40B4-BE49-F238E27FC236}">
                    <a16:creationId xmlns:a16="http://schemas.microsoft.com/office/drawing/2014/main" id="{D59410E0-D142-4F7C-9A03-D0E9F02B1E3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3043" y="1369015"/>
                <a:ext cx="2886686" cy="5102165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87C9EEC3-832B-46B1-8075-DC2B36F9EA5C}"/>
              </a:ext>
            </a:extLst>
          </p:cNvPr>
          <p:cNvSpPr/>
          <p:nvPr/>
        </p:nvSpPr>
        <p:spPr>
          <a:xfrm>
            <a:off x="2161309" y="3208712"/>
            <a:ext cx="429916" cy="26538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000" dirty="0">
                <a:solidFill>
                  <a:srgbClr val="FF0000"/>
                </a:solidFill>
                <a:latin typeface="Louis Vuitton" panose="00000500000000000000" pitchFamily="50" charset="0"/>
              </a:rPr>
              <a:t>Inefficacités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3B83A4E-C279-4C0A-980F-DCA7B0794970}"/>
                  </a:ext>
                </a:extLst>
              </p:cNvPr>
              <p:cNvSpPr/>
              <p:nvPr/>
            </p:nvSpPr>
            <p:spPr>
              <a:xfrm>
                <a:off x="6921962" y="5758838"/>
                <a:ext cx="2752653" cy="3507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1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𝑬𝒇𝒇𝒊𝒄𝒂𝒄𝒊𝒕</m:t>
                      </m:r>
                      <m:r>
                        <a:rPr lang="fr-FR" sz="1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é </m:t>
                      </m:r>
                      <m:r>
                        <a:rPr lang="fr-FR" sz="1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𝒐𝒖</m:t>
                      </m:r>
                      <m:r>
                        <a:rPr lang="fr-FR" sz="1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fr-FR" sz="1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𝑨𝒍𝒍𝒖𝒓𝒆</m:t>
                      </m:r>
                      <m:r>
                        <a:rPr lang="fr-FR" sz="1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fr-FR" sz="1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fr-FR" sz="1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𝑯</m:t>
                          </m:r>
                          <m:r>
                            <a:rPr lang="fr-FR" sz="1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𝑷𝑰</m:t>
                          </m:r>
                        </m:num>
                        <m:den>
                          <m:r>
                            <a:rPr lang="fr-FR" sz="1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𝑯𝑩𝑻</m:t>
                          </m:r>
                        </m:den>
                      </m:f>
                    </m:oMath>
                  </m:oMathPara>
                </a14:m>
                <a:endParaRPr lang="fr-FR" sz="1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3B83A4E-C279-4C0A-980F-DCA7B07949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962" y="5758838"/>
                <a:ext cx="2752653" cy="3507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85B95F12-5FB1-41DF-8641-1A6DFB63F786}"/>
              </a:ext>
            </a:extLst>
          </p:cNvPr>
          <p:cNvSpPr txBox="1"/>
          <p:nvPr/>
        </p:nvSpPr>
        <p:spPr>
          <a:xfrm>
            <a:off x="3257867" y="1369015"/>
            <a:ext cx="3087088" cy="413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050" dirty="0"/>
              <a:t>Pour calculer les HPI, il faut déduire les inefficacités de nos HBT. Ces inefficacités sont de 3 types :</a:t>
            </a:r>
          </a:p>
          <a:p>
            <a:pPr algn="just"/>
            <a:endParaRPr lang="fr-FR" sz="1050" dirty="0"/>
          </a:p>
          <a:p>
            <a:pPr marL="228600" indent="-228600" algn="just">
              <a:buFont typeface="+mj-lt"/>
              <a:buAutoNum type="arabicPeriod" startAt="3"/>
            </a:pPr>
            <a:r>
              <a:rPr lang="fr-FR" sz="1050" b="1" dirty="0"/>
              <a:t>La contre-performance</a:t>
            </a:r>
          </a:p>
          <a:p>
            <a:pPr lvl="1" algn="just"/>
            <a:r>
              <a:rPr lang="fr-FR" sz="1050" dirty="0"/>
              <a:t>La contre performance représente la perte d’heure en dehors des </a:t>
            </a:r>
            <a:r>
              <a:rPr lang="fr-FR" sz="1050" dirty="0" err="1"/>
              <a:t>flex</a:t>
            </a:r>
            <a:r>
              <a:rPr lang="fr-FR" sz="1050" dirty="0"/>
              <a:t> NP et CDD.</a:t>
            </a:r>
          </a:p>
          <a:p>
            <a:pPr lvl="1" algn="just"/>
            <a:r>
              <a:rPr lang="fr-FR" sz="1050" dirty="0"/>
              <a:t>Elle se paramètre dans </a:t>
            </a:r>
            <a:r>
              <a:rPr lang="fr-FR" sz="1050" dirty="0" err="1"/>
              <a:t>Anaplan</a:t>
            </a:r>
            <a:r>
              <a:rPr lang="fr-FR" sz="1050" dirty="0"/>
              <a:t> avec 2 éléments :</a:t>
            </a:r>
          </a:p>
          <a:p>
            <a:pPr lvl="1" algn="just"/>
            <a:r>
              <a:rPr lang="fr-FR" sz="1050" b="1" dirty="0"/>
              <a:t>3.1. </a:t>
            </a:r>
            <a:r>
              <a:rPr lang="fr-FR" sz="1050" dirty="0"/>
              <a:t>Allures et effectifs des secteurs amonts du site et composants</a:t>
            </a:r>
          </a:p>
          <a:p>
            <a:pPr lvl="1" algn="just"/>
            <a:r>
              <a:rPr lang="fr-FR" sz="1050" b="1" dirty="0"/>
              <a:t>3.2. </a:t>
            </a:r>
            <a:r>
              <a:rPr lang="fr-FR" sz="1050" dirty="0"/>
              <a:t>Allures et effectifs des lignes de montage de l’atelier paramétrées dans les modules de planification </a:t>
            </a:r>
            <a:r>
              <a:rPr lang="fr-FR" sz="1050" dirty="0" err="1"/>
              <a:t>Anaplan</a:t>
            </a:r>
            <a:r>
              <a:rPr lang="fr-FR" sz="1050" dirty="0"/>
              <a:t>. On peut </a:t>
            </a:r>
            <a:r>
              <a:rPr lang="fr-FR" sz="1050" dirty="0" err="1"/>
              <a:t>overrider</a:t>
            </a:r>
            <a:r>
              <a:rPr lang="fr-FR" sz="1050" dirty="0"/>
              <a:t> l’allure ou les effectifs des lignes par rapport au paramétrage effectué dans la </a:t>
            </a:r>
            <a:r>
              <a:rPr lang="fr-FR" sz="1050" dirty="0" err="1"/>
              <a:t>planif</a:t>
            </a:r>
            <a:r>
              <a:rPr lang="fr-FR" sz="1050" dirty="0"/>
              <a:t>.</a:t>
            </a:r>
          </a:p>
          <a:p>
            <a:pPr lvl="1" algn="just"/>
            <a:endParaRPr lang="fr-FR" sz="1050" dirty="0"/>
          </a:p>
          <a:p>
            <a:pPr algn="just"/>
            <a:r>
              <a:rPr lang="fr-FR" sz="1050" b="1" dirty="0"/>
              <a:t>## .      </a:t>
            </a:r>
            <a:r>
              <a:rPr lang="fr-FR" sz="1050" b="1" dirty="0" err="1"/>
              <a:t>Override</a:t>
            </a:r>
            <a:endParaRPr lang="fr-FR" sz="1050" b="1" dirty="0"/>
          </a:p>
          <a:p>
            <a:pPr lvl="1" algn="just"/>
            <a:r>
              <a:rPr lang="fr-FR" sz="1050" dirty="0"/>
              <a:t>Si le calcul des </a:t>
            </a:r>
            <a:r>
              <a:rPr lang="fr-FR" sz="1050" dirty="0" err="1"/>
              <a:t>flex</a:t>
            </a:r>
            <a:r>
              <a:rPr lang="fr-FR" sz="1050" dirty="0"/>
              <a:t> CDD &amp; NP et de la contre performance est fait par ailleurs ou (mieux pour le </a:t>
            </a:r>
            <a:r>
              <a:rPr lang="fr-FR" sz="1050" dirty="0" err="1"/>
              <a:t>Rlog</a:t>
            </a:r>
            <a:r>
              <a:rPr lang="fr-FR" sz="1050" dirty="0"/>
              <a:t>) par l’équipe finance, il reste la possibilité d’</a:t>
            </a:r>
            <a:r>
              <a:rPr lang="fr-FR" sz="1050" dirty="0" err="1"/>
              <a:t>overrider</a:t>
            </a:r>
            <a:r>
              <a:rPr lang="fr-FR" sz="1050" dirty="0"/>
              <a:t> la totalité des </a:t>
            </a:r>
            <a:r>
              <a:rPr lang="fr-FR" sz="1050" dirty="0" err="1"/>
              <a:t>flex</a:t>
            </a:r>
            <a:r>
              <a:rPr lang="fr-FR" sz="1050" dirty="0"/>
              <a:t> et contre performance en %.</a:t>
            </a:r>
          </a:p>
          <a:p>
            <a:pPr lvl="1" algn="just"/>
            <a:endParaRPr lang="fr-FR" sz="1050" dirty="0">
              <a:latin typeface="Louis Vuitton" panose="00000500000000000000" pitchFamily="50" charset="0"/>
            </a:endParaRPr>
          </a:p>
          <a:p>
            <a:pPr marL="685800" lvl="1" indent="-228600" algn="just">
              <a:buFont typeface="+mj-lt"/>
              <a:buAutoNum type="alphaLcPeriod"/>
            </a:pPr>
            <a:endParaRPr lang="fr-FR" sz="1050" dirty="0">
              <a:latin typeface="Louis Vuitton" panose="00000500000000000000" pitchFamily="50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1CEB73D-3C51-4730-9EC5-636372CE5ED6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40848" y="543425"/>
            <a:ext cx="695325" cy="71437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FB03F17-5F95-4197-9EEB-8A3BA2C772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3105" y="1550889"/>
            <a:ext cx="5436205" cy="724605"/>
          </a:xfrm>
          <a:prstGeom prst="rect">
            <a:avLst/>
          </a:prstGeom>
        </p:spPr>
      </p:pic>
      <p:sp>
        <p:nvSpPr>
          <p:cNvPr id="58" name="Flèche : bas 57">
            <a:extLst>
              <a:ext uri="{FF2B5EF4-FFF2-40B4-BE49-F238E27FC236}">
                <a16:creationId xmlns:a16="http://schemas.microsoft.com/office/drawing/2014/main" id="{96579179-5833-4A82-98D3-0D8BC7E3972E}"/>
              </a:ext>
            </a:extLst>
          </p:cNvPr>
          <p:cNvSpPr/>
          <p:nvPr/>
        </p:nvSpPr>
        <p:spPr>
          <a:xfrm rot="3032923">
            <a:off x="7378407" y="1498589"/>
            <a:ext cx="168120" cy="1789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AA7BECE-22ED-4507-A443-278111F84455}"/>
              </a:ext>
            </a:extLst>
          </p:cNvPr>
          <p:cNvSpPr txBox="1"/>
          <p:nvPr/>
        </p:nvSpPr>
        <p:spPr>
          <a:xfrm>
            <a:off x="7484528" y="1369015"/>
            <a:ext cx="3016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Depuis le module </a:t>
            </a:r>
            <a:r>
              <a:rPr lang="fr-FR" sz="1000" b="1" dirty="0">
                <a:solidFill>
                  <a:prstClr val="black"/>
                </a:solidFill>
                <a:cs typeface="Calibri" panose="020F0502020204030204" pitchFamily="34" charset="0"/>
              </a:rPr>
              <a:t>9.4 - Projection Efficacité </a:t>
            </a:r>
            <a:r>
              <a:rPr lang="fr-FR" sz="1000" dirty="0">
                <a:solidFill>
                  <a:prstClr val="black"/>
                </a:solidFill>
                <a:cs typeface="Calibri" panose="020F0502020204030204" pitchFamily="34" charset="0"/>
              </a:rPr>
              <a:t>pour aller dans le module </a:t>
            </a:r>
            <a:r>
              <a:rPr lang="fr-FR" sz="1000" b="1" dirty="0">
                <a:solidFill>
                  <a:prstClr val="black"/>
                </a:solidFill>
                <a:cs typeface="Calibri" panose="020F0502020204030204" pitchFamily="34" charset="0"/>
              </a:rPr>
              <a:t>9.4.5 - Impact allure ligne</a:t>
            </a:r>
            <a:endParaRPr lang="fr-FR" sz="1000" b="1" dirty="0"/>
          </a:p>
        </p:txBody>
      </p:sp>
      <p:sp>
        <p:nvSpPr>
          <p:cNvPr id="60" name="Flèche : bas 59">
            <a:extLst>
              <a:ext uri="{FF2B5EF4-FFF2-40B4-BE49-F238E27FC236}">
                <a16:creationId xmlns:a16="http://schemas.microsoft.com/office/drawing/2014/main" id="{B5F51403-8078-4302-AECA-E89A568C4EF4}"/>
              </a:ext>
            </a:extLst>
          </p:cNvPr>
          <p:cNvSpPr/>
          <p:nvPr/>
        </p:nvSpPr>
        <p:spPr>
          <a:xfrm rot="8080334">
            <a:off x="8102636" y="2221852"/>
            <a:ext cx="168120" cy="1789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D3A0BEBF-010D-49F9-A00D-47A53FDA9EE5}"/>
              </a:ext>
            </a:extLst>
          </p:cNvPr>
          <p:cNvSpPr txBox="1"/>
          <p:nvPr/>
        </p:nvSpPr>
        <p:spPr>
          <a:xfrm>
            <a:off x="8213996" y="2258312"/>
            <a:ext cx="3016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Louis Vuitton" panose="00000500000000000000" pitchFamily="50" charset="0"/>
              </a:rPr>
              <a:t>##. </a:t>
            </a:r>
            <a:r>
              <a:rPr lang="fr-FR" sz="1000" dirty="0" err="1">
                <a:latin typeface="Louis Vuitton" panose="00000500000000000000" pitchFamily="50" charset="0"/>
              </a:rPr>
              <a:t>Override</a:t>
            </a:r>
            <a:r>
              <a:rPr lang="fr-FR" sz="1000" dirty="0">
                <a:latin typeface="Louis Vuitton" panose="00000500000000000000" pitchFamily="50" charset="0"/>
              </a:rPr>
              <a:t> globale sur l’allure site</a:t>
            </a:r>
            <a:endParaRPr lang="fr-FR" sz="1000" b="1" dirty="0">
              <a:latin typeface="Louis Vuitton" panose="00000500000000000000" pitchFamily="50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12714BF-D2F4-4E63-8221-80ECD380017C}"/>
                  </a:ext>
                </a:extLst>
              </p:cNvPr>
              <p:cNvSpPr/>
              <p:nvPr/>
            </p:nvSpPr>
            <p:spPr>
              <a:xfrm>
                <a:off x="9862166" y="5790305"/>
                <a:ext cx="2043022" cy="3021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1000"/>
                  </a:spcBef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% </m:t>
                      </m:r>
                      <m:r>
                        <a:rPr lang="fr-FR" sz="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𝑪𝑷</m:t>
                      </m:r>
                      <m:r>
                        <a:rPr lang="fr-FR" sz="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fr-FR" sz="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𝑯𝒆𝒖𝒓𝒆𝒔</m:t>
                          </m:r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𝑪𝒐𝒏𝒕𝒓𝒆</m:t>
                          </m:r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𝒑𝒆𝒓𝒇𝒐𝒓𝒎𝒂𝒏𝒄𝒆</m:t>
                          </m:r>
                        </m:num>
                        <m:den>
                          <m:r>
                            <a:rPr lang="fr-FR" sz="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𝑯𝑩𝑻</m:t>
                          </m:r>
                        </m:den>
                      </m:f>
                    </m:oMath>
                  </m:oMathPara>
                </a14:m>
                <a:endParaRPr lang="fr-FR" sz="8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12714BF-D2F4-4E63-8221-80ECD38001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166" y="5790305"/>
                <a:ext cx="2043022" cy="3021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Image 18">
            <a:extLst>
              <a:ext uri="{FF2B5EF4-FFF2-40B4-BE49-F238E27FC236}">
                <a16:creationId xmlns:a16="http://schemas.microsoft.com/office/drawing/2014/main" id="{D7FF6AF3-51BA-4493-A4FE-63F16205CE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33104" y="2808300"/>
            <a:ext cx="5389009" cy="2583408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A965F4E4-FED3-4698-85C3-5873C35D4712}"/>
              </a:ext>
            </a:extLst>
          </p:cNvPr>
          <p:cNvSpPr txBox="1"/>
          <p:nvPr/>
        </p:nvSpPr>
        <p:spPr>
          <a:xfrm>
            <a:off x="8459415" y="3182779"/>
            <a:ext cx="35295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Louis Vuitton" panose="00000500000000000000" pitchFamily="50" charset="0"/>
              </a:rPr>
              <a:t>3.1. </a:t>
            </a:r>
            <a:r>
              <a:rPr lang="fr-FR" sz="1000" dirty="0">
                <a:latin typeface="Louis Vuitton" panose="00000500000000000000" pitchFamily="50" charset="0"/>
              </a:rPr>
              <a:t>Allures et effectifs des secteurs amonts du site et composants</a:t>
            </a:r>
            <a:endParaRPr lang="fr-FR" sz="1000" b="1" dirty="0">
              <a:latin typeface="Louis Vuitton" panose="00000500000000000000" pitchFamily="50" charset="0"/>
            </a:endParaRPr>
          </a:p>
        </p:txBody>
      </p:sp>
      <p:sp>
        <p:nvSpPr>
          <p:cNvPr id="65" name="Flèche : bas 64">
            <a:extLst>
              <a:ext uri="{FF2B5EF4-FFF2-40B4-BE49-F238E27FC236}">
                <a16:creationId xmlns:a16="http://schemas.microsoft.com/office/drawing/2014/main" id="{9865A3C3-C2DE-4BE6-A456-A43C18B93942}"/>
              </a:ext>
            </a:extLst>
          </p:cNvPr>
          <p:cNvSpPr/>
          <p:nvPr/>
        </p:nvSpPr>
        <p:spPr>
          <a:xfrm rot="3032923">
            <a:off x="8356034" y="3332913"/>
            <a:ext cx="168120" cy="1789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8BBF6E0E-249A-42C6-AB94-58B2DC20A73D}"/>
              </a:ext>
            </a:extLst>
          </p:cNvPr>
          <p:cNvSpPr txBox="1"/>
          <p:nvPr/>
        </p:nvSpPr>
        <p:spPr>
          <a:xfrm>
            <a:off x="8317610" y="4335827"/>
            <a:ext cx="3775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Louis Vuitton" panose="00000500000000000000" pitchFamily="50" charset="0"/>
              </a:rPr>
              <a:t>3.2. </a:t>
            </a:r>
            <a:r>
              <a:rPr lang="fr-FR" sz="1000" dirty="0">
                <a:latin typeface="Louis Vuitton" panose="00000500000000000000" pitchFamily="50" charset="0"/>
              </a:rPr>
              <a:t>Allures et effectifs des lignes planifiées </a:t>
            </a:r>
            <a:r>
              <a:rPr lang="fr-FR" sz="1000" dirty="0" err="1">
                <a:latin typeface="Louis Vuitton" panose="00000500000000000000" pitchFamily="50" charset="0"/>
              </a:rPr>
              <a:t>Anaplan</a:t>
            </a:r>
            <a:r>
              <a:rPr lang="fr-FR" sz="1000" dirty="0">
                <a:latin typeface="Louis Vuitton" panose="00000500000000000000" pitchFamily="50" charset="0"/>
              </a:rPr>
              <a:t> + </a:t>
            </a:r>
            <a:r>
              <a:rPr lang="fr-FR" sz="1000" dirty="0" err="1">
                <a:latin typeface="Louis Vuitton" panose="00000500000000000000" pitchFamily="50" charset="0"/>
              </a:rPr>
              <a:t>Override</a:t>
            </a:r>
            <a:r>
              <a:rPr lang="fr-FR" sz="1000" dirty="0">
                <a:latin typeface="Louis Vuitton" panose="00000500000000000000" pitchFamily="50" charset="0"/>
              </a:rPr>
              <a:t> éventuel</a:t>
            </a:r>
            <a:endParaRPr lang="fr-FR" sz="1000" b="1" dirty="0">
              <a:latin typeface="Louis Vuitton" panose="00000500000000000000" pitchFamily="50" charset="0"/>
            </a:endParaRPr>
          </a:p>
        </p:txBody>
      </p:sp>
      <p:sp>
        <p:nvSpPr>
          <p:cNvPr id="67" name="Flèche : bas 66">
            <a:extLst>
              <a:ext uri="{FF2B5EF4-FFF2-40B4-BE49-F238E27FC236}">
                <a16:creationId xmlns:a16="http://schemas.microsoft.com/office/drawing/2014/main" id="{022E6CFD-BDD2-45E9-A065-64C8D497087D}"/>
              </a:ext>
            </a:extLst>
          </p:cNvPr>
          <p:cNvSpPr/>
          <p:nvPr/>
        </p:nvSpPr>
        <p:spPr>
          <a:xfrm rot="3032923">
            <a:off x="8214229" y="4485961"/>
            <a:ext cx="168120" cy="17890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7990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t xmlns="96d46e0e-da22-448a-9471-6f83d7012b01">4.Terminée</Statut>
    <Priorit_x00e9_ xmlns="9f8130e6-906c-49fc-b3e7-126241e396b4" xsi:nil="true"/>
    <R_x00e9_dacteur xmlns="9f8130e6-906c-49fc-b3e7-126241e396b4">
      <UserInfo>
        <DisplayName/>
        <AccountId xsi:nil="true"/>
        <AccountType/>
      </UserInfo>
    </R_x00e9_dacteur>
    <_Flow_SignoffStatus xmlns="9f8130e6-906c-49fc-b3e7-126241e396b4" xsi:nil="true"/>
    <Dateder_x00e9_alisation xmlns="9f8130e6-906c-49fc-b3e7-126241e396b4" xsi:nil="true"/>
    <CommentaireApprobateur xmlns="9f8130e6-906c-49fc-b3e7-126241e396b4" xsi:nil="true"/>
    <EtatApprobation xmlns="9f8130e6-906c-49fc-b3e7-126241e396b4" xsi:nil="true"/>
    <IdDocumentOrigine xmlns="9f8130e6-906c-49fc-b3e7-126241e396b4" xsi:nil="true"/>
    <CommentaireEnvUtilisateur xmlns="9f8130e6-906c-49fc-b3e7-126241e396b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441C2EB2000D47A7A88DF06A0AE2CB" ma:contentTypeVersion="28" ma:contentTypeDescription="Crée un document." ma:contentTypeScope="" ma:versionID="3c65a02110a4305b9df418d561fdd8cb">
  <xsd:schema xmlns:xsd="http://www.w3.org/2001/XMLSchema" xmlns:xs="http://www.w3.org/2001/XMLSchema" xmlns:p="http://schemas.microsoft.com/office/2006/metadata/properties" xmlns:ns2="9f8130e6-906c-49fc-b3e7-126241e396b4" xmlns:ns3="96d46e0e-da22-448a-9471-6f83d7012b01" targetNamespace="http://schemas.microsoft.com/office/2006/metadata/properties" ma:root="true" ma:fieldsID="6e0621960c5d770bce62cd7d0174b166" ns2:_="" ns3:_="">
    <xsd:import namespace="9f8130e6-906c-49fc-b3e7-126241e396b4"/>
    <xsd:import namespace="96d46e0e-da22-448a-9471-6f83d7012b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tatut"/>
                <xsd:element ref="ns2:MediaServiceDateTaken" minOccurs="0"/>
                <xsd:element ref="ns2:_Flow_SignoffStatu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Priorit_x00e9_" minOccurs="0"/>
                <xsd:element ref="ns2:Dateder_x00e9_alisation" minOccurs="0"/>
                <xsd:element ref="ns2:R_x00e9_dacteu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CommentaireEnvUtilisateur" minOccurs="0"/>
                <xsd:element ref="ns2:EtatApprobation" minOccurs="0"/>
                <xsd:element ref="ns2:CommentaireApprobateur" minOccurs="0"/>
                <xsd:element ref="ns2:IdDocumentOrigin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8130e6-906c-49fc-b3e7-126241e396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_Flow_SignoffStatus" ma:index="13" nillable="true" ma:displayName="État de validation" ma:internalName="_x00c9_tat_x0020_de_x0020_validation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Priorit_x00e9_" ma:index="21" nillable="true" ma:displayName="Priorité" ma:format="Dropdown" ma:internalName="Priorit_x00e9_">
      <xsd:simpleType>
        <xsd:restriction base="dms:Choice">
          <xsd:enumeration value="P0"/>
          <xsd:enumeration value="P1"/>
          <xsd:enumeration value="P2"/>
        </xsd:restriction>
      </xsd:simpleType>
    </xsd:element>
    <xsd:element name="Dateder_x00e9_alisation" ma:index="22" nillable="true" ma:displayName="Date de réalisation" ma:format="DateOnly" ma:internalName="Dateder_x00e9_alisation">
      <xsd:simpleType>
        <xsd:restriction base="dms:DateTime"/>
      </xsd:simpleType>
    </xsd:element>
    <xsd:element name="R_x00e9_dacteur" ma:index="23" nillable="true" ma:displayName="Rédacteur" ma:format="Dropdown" ma:list="UserInfo" ma:SharePointGroup="0" ma:internalName="R_x00e9_dacteu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AutoKeyPoints" ma:index="2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6" nillable="true" ma:displayName="Length (seconds)" ma:internalName="MediaLengthInSeconds" ma:readOnly="true">
      <xsd:simpleType>
        <xsd:restriction base="dms:Unknown"/>
      </xsd:simpleType>
    </xsd:element>
    <xsd:element name="CommentaireEnvUtilisateur" ma:index="27" nillable="true" ma:displayName="Commentaire visible sur l'environnement utilisateur" ma:internalName="CommentaireEnvUtilisateur">
      <xsd:simpleType>
        <xsd:restriction base="dms:Boolean"/>
      </xsd:simpleType>
    </xsd:element>
    <xsd:element name="EtatApprobation" ma:index="28" nillable="true" ma:displayName="Etat d'approbation" ma:internalName="EtatApprobation">
      <xsd:simpleType>
        <xsd:restriction base="dms:Choice"/>
      </xsd:simpleType>
    </xsd:element>
    <xsd:element name="CommentaireApprobateur" ma:index="29" nillable="true" ma:displayName="Commentaire de l'approbateur" ma:internalName="CommentaireApprobateur">
      <xsd:simpleType>
        <xsd:restriction base="dms:Note">
          <xsd:maxLength value="255"/>
        </xsd:restriction>
      </xsd:simpleType>
    </xsd:element>
    <xsd:element name="IdDocumentOrigine" ma:index="30" nillable="true" ma:displayName="IdDocumentOrigine" ma:internalName="IdDocumentOrigin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d46e0e-da22-448a-9471-6f83d7012b01" elementFormDefault="qualified">
    <xsd:import namespace="http://schemas.microsoft.com/office/2006/documentManagement/types"/>
    <xsd:import namespace="http://schemas.microsoft.com/office/infopath/2007/PartnerControls"/>
    <xsd:element name="Statut" ma:index="10" ma:displayName="Statut" ma:default="1.A initier" ma:format="Dropdown" ma:internalName="Statut">
      <xsd:simpleType>
        <xsd:restriction base="dms:Choice">
          <xsd:enumeration value="1.A initier"/>
          <xsd:enumeration value="2.En cours de rédaction"/>
          <xsd:enumeration value="3.A relire"/>
          <xsd:enumeration value="6.Out"/>
          <xsd:enumeration value="7.Ne pas diffuser"/>
          <xsd:enumeration value="8.A retravailler"/>
        </xsd:restriction>
      </xsd:simpleType>
    </xsd:element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 ma:index="11" ma:displayName="Commentaire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88B05E-F3CD-4080-98F5-7E05F5B6F0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FC7CB2-3CBA-4D18-923B-DFE5703FE13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5DBC9F-B97C-4512-BE3F-540B6A131AD1}"/>
</file>

<file path=docProps/app.xml><?xml version="1.0" encoding="utf-8"?>
<Properties xmlns="http://schemas.openxmlformats.org/officeDocument/2006/extended-properties" xmlns:vt="http://schemas.openxmlformats.org/officeDocument/2006/docPropsVTypes">
  <TotalTime>1767</TotalTime>
  <Words>257</Words>
  <Application>Microsoft Office PowerPoint</Application>
  <PresentationFormat>Grand écran</PresentationFormat>
  <Paragraphs>25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0" baseType="lpstr">
      <vt:lpstr>Louis Vuitton Global</vt:lpstr>
      <vt:lpstr>Louis Vuitton Global Light</vt:lpstr>
      <vt:lpstr>Arial</vt:lpstr>
      <vt:lpstr>Calibri</vt:lpstr>
      <vt:lpstr>Calibri Light</vt:lpstr>
      <vt:lpstr>Cambria Math</vt:lpstr>
      <vt:lpstr>Louis Vuitton</vt:lpstr>
      <vt:lpstr>Wingdings</vt:lpstr>
      <vt:lpstr>Thème Office</vt:lpstr>
      <vt:lpstr>Planification 1.1.5.2| Construire le Chemin Capacitaire| Définition de la capacité Globale| Projeter l’allure |Contre perf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Planification 0.1.3 - Comprendre la Planification - Description de la Planification - Comprendre le rôle et les missions</dc:title>
  <dc:creator>Nicolas TOUREL</dc:creator>
  <cp:lastModifiedBy>Nicoleta SAGHIN</cp:lastModifiedBy>
  <cp:revision>20</cp:revision>
  <dcterms:created xsi:type="dcterms:W3CDTF">2019-09-12T16:02:34Z</dcterms:created>
  <dcterms:modified xsi:type="dcterms:W3CDTF">2020-12-23T15:59:42Z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0x010100FD441C2EB2000D47A7A88DF06A0AE2CB</vt:lpwstr>
  </property>
</Properties>
</file>